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3" r:id="rId4"/>
    <p:sldId id="267" r:id="rId5"/>
    <p:sldId id="268" r:id="rId6"/>
    <p:sldId id="269" r:id="rId7"/>
    <p:sldId id="271" r:id="rId8"/>
    <p:sldId id="264" r:id="rId9"/>
    <p:sldId id="265" r:id="rId10"/>
    <p:sldId id="262" r:id="rId11"/>
    <p:sldId id="274" r:id="rId12"/>
    <p:sldId id="272" r:id="rId13"/>
    <p:sldId id="258" r:id="rId14"/>
    <p:sldId id="26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ладислав Чепусов" initials="ВЧ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33" autoAdjust="0"/>
  </p:normalViewPr>
  <p:slideViewPr>
    <p:cSldViewPr snapToGrid="0">
      <p:cViewPr varScale="1">
        <p:scale>
          <a:sx n="85" d="100"/>
          <a:sy n="85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0B3F3-A4FA-4043-8BC2-DC05800DF925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A7A63-F53E-4EC0-AAF2-5B1D8EFC9B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1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B34DA-8C95-4B49-A3B9-D62F0287D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29A2678-06DA-4F65-8E2B-6AB3D187D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52DAEF-C4DC-49ED-8042-4C535C21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EFA19-951E-460B-864D-A06B1C8A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4A7264-954D-4BD8-AE7D-E7DD0F52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55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F0C12-78D7-4088-82E4-9C06C3080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70FEF9-BD3B-4982-BA10-AD3477FC8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E60073-560B-4B12-8FD7-1EB285EE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9B96F7-7CFC-463F-8D81-BF7309F31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2447F6-B2A5-4E07-8DCC-0700E177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40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AB50C5-217E-4CDA-A3A2-18F6CFB71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C1C5F7-99C8-418C-BD6C-1B84E601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0FFAC3-D005-4542-B697-CE09E796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255005-7CF8-4A93-AD4D-C28B529D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85A723-E757-45B7-86A3-CBCEBB7C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62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41CA9-4883-48D4-8063-2B5B38BD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0983C7-50CB-48A4-AD88-1AF6FC45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E15AE9-0B7B-4856-B4C5-E47D8305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C7AEFF-5F51-4434-84B5-D16ADEC71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6FEE43-F0CD-4DC6-9FC2-CD4F33F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251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7901EF-50F3-490F-9B34-3C55977F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D954A6-9FC9-4552-815C-2EBDA68CA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753862-6012-4234-9329-8ED2C6BE7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39C21B-BA09-4ADE-B123-09AAF8B6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609B16-B5F4-4CF3-B6FA-9055E049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5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71388-9719-4D80-8E6E-9B8F0F24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1FA5D3-1EC2-49D8-AB77-EC8AF25E8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A5AC59-1BC2-4CBD-A098-8EB4830E7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6A9BA6-C493-4B74-8F51-CE44B95E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C82120-AB23-448A-84C1-447224F6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4AF612-0A01-4255-A696-4F01DD0A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40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97574-567A-4E40-B478-6FAFB5F5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AF4845-1DA8-46F4-AEB1-3E12F6A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ED6D5E-F4F7-4901-9D52-BBBE309BC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94E8F95-CC5B-4176-BFD6-895312784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CF5D2E-6B50-4B5A-90C7-780F5563C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7E1487D-455B-4CD6-8669-C38C3A7F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2429C8D-61A4-4682-B598-0A78A987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312AFD-100E-4806-B6A8-DEE12EA4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65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E03C-2405-469D-9C71-CC49DA83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1D5077-6561-44DB-90A3-8C1E09C5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AB1A5C-D21E-431B-8F01-BB3A8744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AC5C98-DB0A-49BF-9F41-90CC525E1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C97F086-DD9C-4207-96B6-F421F54C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A5EC030-A665-40A0-9AA8-7FE7467B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A9C48F-679F-4B2E-9713-BF296E89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98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1FDAD-45B6-4572-B71B-41865872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48EA0-C7B6-4E0E-9EE5-B26E0748F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F940B5-DC95-4225-B34B-443CC9496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619D62-7CEC-4778-B8F1-A52C16CFF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2840B4-3BF1-49F7-A611-79437224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76C18B-C61D-41D2-9D51-309263EE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61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C1512-E58F-4C7C-ACF2-DF87E062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60C04D1-D707-4544-93F7-41D831DB3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28F525-B806-4C3F-900C-CA11C6916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5D728E-C2F2-4787-AB9E-09A881D9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B494DE-F88D-4721-8B7C-56339330B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28DC8B-AD5B-4A54-AE9E-C371B1E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14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F354-87CF-43F5-B321-4A663971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4461FB-9CCF-4D84-A105-57E441470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4B48F-0806-4275-A1C1-B7684A6EBB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286FF-C053-475E-A11C-490ABF3119A2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A67784-6E3F-495E-9398-9CF827AE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1CF9EF-1661-442C-88E8-C691F6EF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E5FC5-CA4A-46D9-8055-44B461A41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1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7" Type="http://schemas.openxmlformats.org/officeDocument/2006/relationships/image" Target="../media/image25.png"/><Relationship Id="rId12" Type="http://schemas.openxmlformats.org/officeDocument/2006/relationships/image" Target="NUL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9849B-A4B8-47EE-8CA4-7428B2EA2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685" y="1878747"/>
            <a:ext cx="10691446" cy="1631216"/>
          </a:xfrm>
        </p:spPr>
        <p:txBody>
          <a:bodyPr>
            <a:normAutofit fontScale="90000"/>
          </a:bodyPr>
          <a:lstStyle/>
          <a:p>
            <a:r>
              <a:rPr lang="ru-RU" dirty="0"/>
              <a:t>Оптимизация цепей поставок древовидной структуры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204350-0612-4BE1-8278-5F80A1862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0211" y="5967169"/>
            <a:ext cx="3531577" cy="530347"/>
          </a:xfrm>
        </p:spPr>
        <p:txBody>
          <a:bodyPr/>
          <a:lstStyle/>
          <a:p>
            <a:r>
              <a:rPr lang="ru-RU" dirty="0"/>
              <a:t>Санкт-Петербург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ED87B-5FE9-49A5-97D6-9F18DF4932DD}"/>
              </a:ext>
            </a:extLst>
          </p:cNvPr>
          <p:cNvSpPr txBox="1"/>
          <p:nvPr/>
        </p:nvSpPr>
        <p:spPr>
          <a:xfrm>
            <a:off x="7628792" y="4000500"/>
            <a:ext cx="45632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Выполнил</a:t>
            </a:r>
            <a:r>
              <a:rPr lang="en-US" sz="2000" dirty="0"/>
              <a:t>:</a:t>
            </a:r>
          </a:p>
          <a:p>
            <a:r>
              <a:rPr lang="ru-RU" sz="2000" dirty="0"/>
              <a:t>Студент группы 4130М</a:t>
            </a:r>
            <a:br>
              <a:rPr lang="ru-RU" sz="2000" dirty="0"/>
            </a:br>
            <a:r>
              <a:rPr lang="ru-RU" sz="2000" dirty="0"/>
              <a:t>Чепусов Владислав Константинович </a:t>
            </a:r>
          </a:p>
          <a:p>
            <a:r>
              <a:rPr lang="ru-RU" sz="2000" dirty="0"/>
              <a:t>Научный руководитель</a:t>
            </a:r>
            <a:r>
              <a:rPr lang="en-US" sz="2000" dirty="0"/>
              <a:t>:</a:t>
            </a:r>
            <a:endParaRPr lang="ru-RU" sz="2000" dirty="0"/>
          </a:p>
          <a:p>
            <a:r>
              <a:rPr lang="ru-RU" dirty="0"/>
              <a:t>доцент, канд. физ.-мат. наук, доцент</a:t>
            </a:r>
            <a:endParaRPr lang="en-US" sz="2000" dirty="0"/>
          </a:p>
          <a:p>
            <a:r>
              <a:rPr lang="ru-RU" sz="2000" dirty="0"/>
              <a:t>Фаттахова Мария Владимировна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CCA38-A31C-4350-ACCB-7B84C765518E}"/>
              </a:ext>
            </a:extLst>
          </p:cNvPr>
          <p:cNvSpPr txBox="1"/>
          <p:nvPr/>
        </p:nvSpPr>
        <p:spPr>
          <a:xfrm>
            <a:off x="940777" y="404446"/>
            <a:ext cx="10339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</a:t>
            </a:r>
            <a:r>
              <a:rPr lang="ru-RU" dirty="0"/>
              <a:t>МИНИСТЕРСТВО НАУКИ И ВЫСШЕГО ОБРАЗОВАНИЯ РОССИЙСКОЙ ФЕДЕРАЦИИ</a:t>
            </a:r>
            <a:endParaRPr lang="ru-RU" b="1" dirty="0"/>
          </a:p>
          <a:p>
            <a:pPr algn="ctr"/>
            <a:r>
              <a:rPr lang="ru-RU" dirty="0"/>
              <a:t>федеральное государственное автономное образовательное учреждение высшего образования </a:t>
            </a:r>
            <a:br>
              <a:rPr lang="ru-RU" dirty="0"/>
            </a:br>
            <a:r>
              <a:rPr lang="ru-RU" dirty="0"/>
              <a:t>«САНКТ–ПЕТЕРБУРГСКИЙ ГОСУДАРСТВЕННЫЙ УНИВЕРСИТЕТ </a:t>
            </a:r>
            <a:br>
              <a:rPr lang="ru-RU" dirty="0"/>
            </a:br>
            <a:r>
              <a:rPr lang="ru-RU" dirty="0"/>
              <a:t>АЭРОКОСМИЧЕСКОГО ПРИБОРОСТРОЕНИЯ»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0658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B34C450-4A94-450A-B46A-814230EADD75}"/>
              </a:ext>
            </a:extLst>
          </p:cNvPr>
          <p:cNvSpPr txBox="1">
            <a:spLocks/>
          </p:cNvSpPr>
          <p:nvPr/>
        </p:nvSpPr>
        <p:spPr>
          <a:xfrm>
            <a:off x="990600" y="90712"/>
            <a:ext cx="10515600" cy="79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Пример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7594E-03B9-44B4-8EF6-D991827A3F57}"/>
                  </a:ext>
                </a:extLst>
              </p:cNvPr>
              <p:cNvSpPr txBox="1"/>
              <p:nvPr/>
            </p:nvSpPr>
            <p:spPr>
              <a:xfrm>
                <a:off x="223052" y="1334256"/>
                <a:ext cx="3559756" cy="2374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3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ru-RU" sz="1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ru-RU" sz="1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3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sz="13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(5000 −0,25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300" b="0" i="1" smtClean="0">
                                          <a:latin typeface="Cambria Math" panose="02040503050406030204" pitchFamily="18" charset="0"/>
                                        </a:rPr>
                                        <m:t>42</m:t>
                                      </m:r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−342)</m:t>
                                  </m:r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ru-RU" sz="1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sz="13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(5000 −0,25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300" b="0" i="1" smtClean="0">
                                          <a:latin typeface="Cambria Math" panose="02040503050406030204" pitchFamily="18" charset="0"/>
                                        </a:rPr>
                                        <m:t>42</m:t>
                                      </m:r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−34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0)</m:t>
                                  </m:r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ru-RU" sz="1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sz="13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(5000 −0,25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300" b="0" i="1" smtClean="0">
                                          <a:latin typeface="Cambria Math" panose="02040503050406030204" pitchFamily="18" charset="0"/>
                                        </a:rPr>
                                        <m:t>42</m:t>
                                      </m:r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338)</m:t>
                                  </m:r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ru-RU" sz="1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sz="13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(5000 −0,25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300" b="0" i="1" smtClean="0">
                                          <a:latin typeface="Cambria Math" panose="02040503050406030204" pitchFamily="18" charset="0"/>
                                        </a:rPr>
                                        <m:t>42</m:t>
                                      </m:r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345)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ru-RU" sz="1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7594E-03B9-44B4-8EF6-D991827A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52" y="1334256"/>
                <a:ext cx="3559756" cy="23741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8BFC740-4BC9-441C-91EA-86B1BE9224BF}"/>
              </a:ext>
            </a:extLst>
          </p:cNvPr>
          <p:cNvCxnSpPr>
            <a:cxnSpLocks/>
          </p:cNvCxnSpPr>
          <p:nvPr/>
        </p:nvCxnSpPr>
        <p:spPr>
          <a:xfrm flipH="1">
            <a:off x="3811074" y="1430258"/>
            <a:ext cx="10962" cy="22502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34F135-4B1B-48A3-8FC6-7B03DE05FA06}"/>
              </a:ext>
            </a:extLst>
          </p:cNvPr>
          <p:cNvSpPr txBox="1"/>
          <p:nvPr/>
        </p:nvSpPr>
        <p:spPr>
          <a:xfrm>
            <a:off x="156510" y="977258"/>
            <a:ext cx="3677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u="sng" dirty="0"/>
              <a:t>1)</a:t>
            </a:r>
            <a:r>
              <a:rPr lang="ru-RU" sz="1300" u="sng" dirty="0"/>
              <a:t>Функции прибыли для фирм конечных узлов</a:t>
            </a:r>
            <a:r>
              <a:rPr lang="en-US" sz="1200" u="sng" dirty="0"/>
              <a:t>:</a:t>
            </a:r>
            <a:endParaRPr lang="ru-RU" sz="1200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689118-74F3-44B7-85B6-48D7728F544D}"/>
              </a:ext>
            </a:extLst>
          </p:cNvPr>
          <p:cNvSpPr txBox="1"/>
          <p:nvPr/>
        </p:nvSpPr>
        <p:spPr>
          <a:xfrm>
            <a:off x="268606" y="3336667"/>
            <a:ext cx="529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AFC2B7-B574-4276-9DD5-878EF668D29C}"/>
              </a:ext>
            </a:extLst>
          </p:cNvPr>
          <p:cNvSpPr txBox="1"/>
          <p:nvPr/>
        </p:nvSpPr>
        <p:spPr>
          <a:xfrm>
            <a:off x="606671" y="3530958"/>
            <a:ext cx="656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_ _ _ _ _ _ _ _ _ _ _ _ _ _ _ _ _ _ _ _ _ _ _ _ _ _ _ _ _ _ _ _ _ _ _ 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7F8E649-DD13-41F2-B208-4C039FE52F80}"/>
                  </a:ext>
                </a:extLst>
              </p:cNvPr>
              <p:cNvSpPr/>
              <p:nvPr/>
            </p:nvSpPr>
            <p:spPr>
              <a:xfrm>
                <a:off x="3833848" y="1473201"/>
                <a:ext cx="970522" cy="571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7F8E649-DD13-41F2-B208-4C039FE52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848" y="1473201"/>
                <a:ext cx="970522" cy="571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76E6390-351A-4F8F-864B-8D664D206865}"/>
              </a:ext>
            </a:extLst>
          </p:cNvPr>
          <p:cNvSpPr txBox="1"/>
          <p:nvPr/>
        </p:nvSpPr>
        <p:spPr>
          <a:xfrm>
            <a:off x="3841160" y="977696"/>
            <a:ext cx="39593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u="sng" dirty="0"/>
              <a:t>2)</a:t>
            </a:r>
            <a:r>
              <a:rPr lang="ru-RU" sz="1300" u="sng" dirty="0"/>
              <a:t>Применение условия максимума и решение системы </a:t>
            </a:r>
            <a:r>
              <a:rPr lang="en-US" sz="1300" u="sng" dirty="0"/>
              <a:t>:</a:t>
            </a:r>
            <a:endParaRPr lang="ru-RU" sz="13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45833609-A023-407C-A9ED-77E51BDC80DB}"/>
                  </a:ext>
                </a:extLst>
              </p:cNvPr>
              <p:cNvSpPr/>
              <p:nvPr/>
            </p:nvSpPr>
            <p:spPr>
              <a:xfrm>
                <a:off x="2324844" y="3475166"/>
                <a:ext cx="288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45833609-A023-407C-A9ED-77E51BDC8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844" y="3475166"/>
                <a:ext cx="2888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3E72C9-FFA7-4AAA-B724-EA355EFF7690}"/>
                  </a:ext>
                </a:extLst>
              </p:cNvPr>
              <p:cNvSpPr txBox="1"/>
              <p:nvPr/>
            </p:nvSpPr>
            <p:spPr>
              <a:xfrm>
                <a:off x="3888952" y="2914182"/>
                <a:ext cx="1738425" cy="901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3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=3724 −0,8</m:t>
                                </m:r>
                                <m:sSub>
                                  <m:sSubPr>
                                    <m:ctrlPr>
                                      <a:rPr lang="en-US" sz="13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300" i="1" dirty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3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=3732 −0,8</m:t>
                                </m:r>
                                <m:sSub>
                                  <m:sSubPr>
                                    <m:ctrlPr>
                                      <a:rPr lang="en-US" sz="13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300" i="1" dirty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ru-RU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ru-RU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ru-RU" sz="1300" b="0" i="1" smtClean="0">
                                            <a:latin typeface="Cambria Math" panose="02040503050406030204" pitchFamily="18" charset="0"/>
                                          </a:rPr>
                                          <m:t>42</m:t>
                                        </m:r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  <m:t>=3740 −0,8</m:t>
                                    </m:r>
                                    <m:sSub>
                                      <m:sSubPr>
                                        <m:ctrlPr>
                                          <a:rPr lang="en-US" sz="13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i="1" dirty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300" i="1" dirty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ru-RU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ru-RU" sz="1300" b="0" i="1" smtClean="0">
                                            <a:latin typeface="Cambria Math" panose="02040503050406030204" pitchFamily="18" charset="0"/>
                                          </a:rPr>
                                          <m:t>42</m:t>
                                        </m:r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  <m:t>=3712 −0,8</m:t>
                                    </m:r>
                                    <m:sSub>
                                      <m:sSubPr>
                                        <m:ctrlPr>
                                          <a:rPr lang="en-US" sz="13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i="1" dirty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300" i="1" dirty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3E72C9-FFA7-4AAA-B724-EA355EFF7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952" y="2914182"/>
                <a:ext cx="1738425" cy="901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CA38A40-5A7F-441D-B036-8D24B5154D6A}"/>
              </a:ext>
            </a:extLst>
          </p:cNvPr>
          <p:cNvSpPr txBox="1"/>
          <p:nvPr/>
        </p:nvSpPr>
        <p:spPr>
          <a:xfrm>
            <a:off x="156510" y="4305702"/>
            <a:ext cx="43032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u="sng" dirty="0"/>
              <a:t>4)Из условия отсутствия дефицита и излишков получаем</a:t>
            </a:r>
            <a:r>
              <a:rPr lang="en-US" sz="1200" u="sng" dirty="0"/>
              <a:t>:</a:t>
            </a:r>
            <a:endParaRPr lang="ru-RU" sz="12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8AEFF9-7293-4B71-9BDA-CC35B403EE59}"/>
                  </a:ext>
                </a:extLst>
              </p:cNvPr>
              <p:cNvSpPr txBox="1"/>
              <p:nvPr/>
            </p:nvSpPr>
            <p:spPr>
              <a:xfrm>
                <a:off x="223052" y="4762239"/>
                <a:ext cx="4608890" cy="194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ru-RU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42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ru-RU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=58456,1−10,6</m:t>
                        </m:r>
                      </m:e>
                    </m:nary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ru-RU" sz="13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8AEFF9-7293-4B71-9BDA-CC35B403E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52" y="4762239"/>
                <a:ext cx="4608890" cy="194733"/>
              </a:xfrm>
              <a:prstGeom prst="rect">
                <a:avLst/>
              </a:prstGeom>
              <a:blipFill>
                <a:blip r:embed="rId7"/>
                <a:stretch>
                  <a:fillRect l="-1455" t="-156250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9A140AA4-264E-4467-90A5-AB167CDB10AA}"/>
              </a:ext>
            </a:extLst>
          </p:cNvPr>
          <p:cNvSpPr/>
          <p:nvPr/>
        </p:nvSpPr>
        <p:spPr>
          <a:xfrm>
            <a:off x="156510" y="4024625"/>
            <a:ext cx="73592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u="sng" dirty="0"/>
              <a:t>3) </a:t>
            </a:r>
            <a:r>
              <a:rPr lang="ru-RU" sz="1300" u="sng" dirty="0"/>
              <a:t>Выводим функции прибыли для оставшихся фирм конечных узлов и находим функции спроса</a:t>
            </a:r>
            <a:r>
              <a:rPr lang="en-US" sz="1200" u="sng" dirty="0"/>
              <a:t>.</a:t>
            </a:r>
            <a:endParaRPr lang="ru-R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5F34176E-1FAB-47ED-BCC0-07C7D802DC97}"/>
                  </a:ext>
                </a:extLst>
              </p:cNvPr>
              <p:cNvSpPr/>
              <p:nvPr/>
            </p:nvSpPr>
            <p:spPr>
              <a:xfrm>
                <a:off x="139544" y="5114028"/>
                <a:ext cx="35444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63</m:t>
                        </m:r>
                      </m:sub>
                    </m:sSub>
                    <m:r>
                      <a:rPr lang="ru-RU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631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=17,666,67-3,3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endParaRPr lang="ru-RU" sz="13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5F34176E-1FAB-47ED-BCC0-07C7D802D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44" y="5114028"/>
                <a:ext cx="3544496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DAD6383-E277-4E2C-BE39-38FCABC66ECD}"/>
              </a:ext>
            </a:extLst>
          </p:cNvPr>
          <p:cNvSpPr/>
          <p:nvPr/>
        </p:nvSpPr>
        <p:spPr>
          <a:xfrm>
            <a:off x="158131" y="5470079"/>
            <a:ext cx="354401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00" u="sng" dirty="0"/>
              <a:t>5)Из пункта 4 мы выражаем функции цены</a:t>
            </a:r>
            <a:r>
              <a:rPr lang="en-US" sz="1300" u="sng" dirty="0"/>
              <a:t>:</a:t>
            </a:r>
            <a:r>
              <a:rPr lang="ru-RU" sz="1300" u="sng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2EFE8FC1-D792-4B18-A341-2F0F66B6D2BD}"/>
                  </a:ext>
                </a:extLst>
              </p:cNvPr>
              <p:cNvSpPr/>
              <p:nvPr/>
            </p:nvSpPr>
            <p:spPr>
              <a:xfrm>
                <a:off x="254935" y="5860015"/>
                <a:ext cx="1816523" cy="456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1300" i="1">
                          <a:latin typeface="Cambria Math" panose="02040503050406030204" pitchFamily="18" charset="0"/>
                        </a:rPr>
                        <m:t>=5510,88 −</m:t>
                      </m:r>
                      <m:f>
                        <m:fPr>
                          <m:ctrlPr>
                            <a:rPr lang="en-US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10,6</m:t>
                          </m:r>
                        </m:den>
                      </m:f>
                    </m:oMath>
                  </m:oMathPara>
                </a14:m>
                <a:endParaRPr lang="ru-RU" sz="13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2EFE8FC1-D792-4B18-A341-2F0F66B6D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35" y="5860015"/>
                <a:ext cx="1816523" cy="4560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D594B58A-8B30-4727-87DD-6803823B154C}"/>
                  </a:ext>
                </a:extLst>
              </p:cNvPr>
              <p:cNvSpPr/>
              <p:nvPr/>
            </p:nvSpPr>
            <p:spPr>
              <a:xfrm>
                <a:off x="2424985" y="5868626"/>
                <a:ext cx="2089033" cy="359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ru-RU" sz="1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31</m:t>
                            </m:r>
                            <m:r>
                              <a:rPr lang="ru-RU" sz="13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3.3</m:t>
                        </m:r>
                      </m:den>
                    </m:f>
                  </m:oMath>
                </a14:m>
                <a:r>
                  <a:rPr lang="en-US" sz="1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ru-RU" sz="1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31</m:t>
                            </m:r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3.3</m:t>
                        </m:r>
                      </m:den>
                    </m:f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3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D594B58A-8B30-4727-87DD-6803823B1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985" y="5868626"/>
                <a:ext cx="2089033" cy="359970"/>
              </a:xfrm>
              <a:prstGeom prst="rect">
                <a:avLst/>
              </a:prstGeom>
              <a:blipFill>
                <a:blip r:embed="rId11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46DCE7C2-8CF7-4007-96C6-8444212A94A7}"/>
              </a:ext>
            </a:extLst>
          </p:cNvPr>
          <p:cNvCxnSpPr/>
          <p:nvPr/>
        </p:nvCxnSpPr>
        <p:spPr>
          <a:xfrm>
            <a:off x="4867545" y="4429614"/>
            <a:ext cx="0" cy="19079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718CE43-E1A2-4859-8089-8C3DEFD1108D}"/>
              </a:ext>
            </a:extLst>
          </p:cNvPr>
          <p:cNvSpPr/>
          <p:nvPr/>
        </p:nvSpPr>
        <p:spPr>
          <a:xfrm>
            <a:off x="223051" y="6314352"/>
            <a:ext cx="411547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u="sng" dirty="0"/>
              <a:t>6</a:t>
            </a:r>
            <a:r>
              <a:rPr lang="ru-RU" sz="1300" u="sng" dirty="0"/>
              <a:t>)Зная функции цен, выводим функции прибыли</a:t>
            </a:r>
            <a:r>
              <a:rPr lang="en-US" sz="1300" u="sng" dirty="0"/>
              <a:t>.</a:t>
            </a:r>
            <a:r>
              <a:rPr lang="ru-RU" sz="1300" u="sng" dirty="0"/>
              <a:t> 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8C9CD11-B8E6-4D3B-B1E3-B835BBBE2A28}"/>
              </a:ext>
            </a:extLst>
          </p:cNvPr>
          <p:cNvSpPr/>
          <p:nvPr/>
        </p:nvSpPr>
        <p:spPr>
          <a:xfrm>
            <a:off x="5007499" y="4313759"/>
            <a:ext cx="324040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u="sng" dirty="0"/>
              <a:t>7</a:t>
            </a:r>
            <a:r>
              <a:rPr lang="ru-RU" sz="1300" u="sng" dirty="0"/>
              <a:t>)В корневом узла получаем </a:t>
            </a:r>
            <a:br>
              <a:rPr lang="en-US" sz="1300" u="sng" dirty="0"/>
            </a:br>
            <a:r>
              <a:rPr lang="ru-RU" sz="1300" u="sng" dirty="0"/>
              <a:t>функцию цены и функцию прибыли</a:t>
            </a:r>
          </a:p>
          <a:p>
            <a:r>
              <a:rPr lang="ru-RU" sz="1300" u="sng" dirty="0"/>
              <a:t>Получим значения объёма выпуска</a:t>
            </a:r>
            <a:r>
              <a:rPr lang="en-US" sz="1200" u="sng" dirty="0"/>
              <a:t>:</a:t>
            </a:r>
            <a:r>
              <a:rPr lang="ru-RU" sz="1200" u="sng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F75D0999-4FC2-44D6-8698-FAA3ACD4C418}"/>
                  </a:ext>
                </a:extLst>
              </p:cNvPr>
              <p:cNvSpPr/>
              <p:nvPr/>
            </p:nvSpPr>
            <p:spPr>
              <a:xfrm>
                <a:off x="5019710" y="5055614"/>
                <a:ext cx="142481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1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8151,037</m:t>
                      </m:r>
                    </m:oMath>
                  </m:oMathPara>
                </a14:m>
                <a:endParaRPr lang="en-US" sz="13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sub>
                      </m:sSub>
                      <m:r>
                        <a:rPr lang="en-US" sz="1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1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8113,407</m:t>
                      </m:r>
                    </m:oMath>
                  </m:oMathPara>
                </a14:m>
                <a:endParaRPr lang="ru-RU" sz="13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F75D0999-4FC2-44D6-8698-FAA3ACD4C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710" y="5055614"/>
                <a:ext cx="1424813" cy="492443"/>
              </a:xfrm>
              <a:prstGeom prst="rect">
                <a:avLst/>
              </a:prstGeom>
              <a:blipFill>
                <a:blip r:embed="rId12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7E23AB1-C8C3-48B6-87FF-CF4589E33867}"/>
              </a:ext>
            </a:extLst>
          </p:cNvPr>
          <p:cNvSpPr/>
          <p:nvPr/>
        </p:nvSpPr>
        <p:spPr>
          <a:xfrm>
            <a:off x="5019710" y="5666292"/>
            <a:ext cx="33543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u="sng" dirty="0"/>
              <a:t>8</a:t>
            </a:r>
            <a:r>
              <a:rPr lang="ru-RU" sz="1300" u="sng" dirty="0"/>
              <a:t>) Подставляем значение в ранее выведенные формулы для получения</a:t>
            </a:r>
            <a:r>
              <a:rPr lang="en-US" sz="1300" u="sng" dirty="0"/>
              <a:t> </a:t>
            </a:r>
            <a:r>
              <a:rPr lang="ru-RU" sz="1300" u="sng" dirty="0"/>
              <a:t>остальных значений</a:t>
            </a:r>
            <a:r>
              <a:rPr lang="en-US" sz="1300" u="sng" dirty="0"/>
              <a:t>.</a:t>
            </a:r>
            <a:endParaRPr lang="ru-RU" sz="13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F25662-DB4B-455D-BF1D-3A193EE5BFBB}"/>
                  </a:ext>
                </a:extLst>
              </p:cNvPr>
              <p:cNvSpPr txBox="1"/>
              <p:nvPr/>
            </p:nvSpPr>
            <p:spPr>
              <a:xfrm>
                <a:off x="3881330" y="2063871"/>
                <a:ext cx="3479957" cy="7817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0,25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0,25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0,25</m:t>
                            </m:r>
                          </m:e>
                        </m:eqArr>
                        <m:eqArr>
                          <m:eqArr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  0,25  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0,25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0,25</m:t>
                            </m:r>
                          </m:e>
                        </m:eqArr>
                        <m:eqArr>
                          <m:eqArr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0,25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0,25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0,25</m:t>
                            </m:r>
                          </m:e>
                        </m:eqArr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  </m:t>
                        </m:r>
                        <m:eqArr>
                          <m:eqArr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0,25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0,25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0,25</m:t>
                            </m:r>
                          </m:e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ru-RU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sz="1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sz="13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sz="13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300" b="0" i="1" smtClean="0">
                                          <a:latin typeface="Cambria Math" panose="02040503050406030204" pitchFamily="18" charset="0"/>
                                        </a:rPr>
                                        <m:t>42</m:t>
                                      </m:r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1300" b="0" i="1" smtClean="0">
                                          <a:latin typeface="Cambria Math" panose="02040503050406030204" pitchFamily="18" charset="0"/>
                                        </a:rPr>
                                        <m:t>42</m:t>
                                      </m:r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1300" dirty="0"/>
                  <a:t> =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300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3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300" b="0" i="1" dirty="0" smtClean="0">
                              <a:latin typeface="Cambria Math" panose="02040503050406030204" pitchFamily="18" charset="0"/>
                            </a:rPr>
                            <m:t>658 − </m:t>
                          </m:r>
                          <m:sSub>
                            <m:sSubPr>
                              <m:ctrlPr>
                                <a:rPr lang="en-US" sz="1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300" b="0" i="1" dirty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sz="1300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300" i="1" dirty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300" b="0" i="1" dirty="0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sz="1300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300" i="1" dirty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1300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300" b="0" i="1" dirty="0" smtClean="0">
                                  <a:latin typeface="Cambria Math" panose="02040503050406030204" pitchFamily="18" charset="0"/>
                                </a:rPr>
                                <m:t>662</m:t>
                              </m:r>
                              <m:r>
                                <a:rPr lang="en-US" sz="1300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300" i="1" dirty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1300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300" i="1" dirty="0">
                                  <a:latin typeface="Cambria Math" panose="02040503050406030204" pitchFamily="18" charset="0"/>
                                </a:rPr>
                                <m:t>65</m:t>
                              </m:r>
                              <m:r>
                                <a:rPr lang="en-US" sz="1300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300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300" i="1" dirty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eqArr>
                        </m:e>
                      </m:mr>
                    </m:m>
                  </m:oMath>
                </a14:m>
                <a:endParaRPr lang="ru-RU" sz="13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F25662-DB4B-455D-BF1D-3A193EE5B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330" y="2063871"/>
                <a:ext cx="3479957" cy="7817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E12819-207A-4DAA-8771-515479215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6" y="1103858"/>
            <a:ext cx="4236910" cy="41452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FB50E3-45E7-4117-8042-547FD1CBAB6E}"/>
              </a:ext>
            </a:extLst>
          </p:cNvPr>
          <p:cNvSpPr txBox="1"/>
          <p:nvPr/>
        </p:nvSpPr>
        <p:spPr>
          <a:xfrm>
            <a:off x="10490689" y="6290280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10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</p:spTree>
    <p:extLst>
      <p:ext uri="{BB962C8B-B14F-4D97-AF65-F5344CB8AC3E}">
        <p14:creationId xmlns:p14="http://schemas.microsoft.com/office/powerpoint/2010/main" val="9262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D7873C-BE09-435C-982D-A0CA120C9A67}"/>
              </a:ext>
            </a:extLst>
          </p:cNvPr>
          <p:cNvSpPr txBox="1"/>
          <p:nvPr/>
        </p:nvSpPr>
        <p:spPr>
          <a:xfrm>
            <a:off x="10490689" y="6290280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11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082B67-7DB0-4D3E-93D7-EC4B394A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46" y="0"/>
            <a:ext cx="82589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6C198C-EB5D-44B9-8B1E-2AB0E322A0C6}"/>
              </a:ext>
            </a:extLst>
          </p:cNvPr>
          <p:cNvSpPr txBox="1"/>
          <p:nvPr/>
        </p:nvSpPr>
        <p:spPr>
          <a:xfrm>
            <a:off x="0" y="13447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Calibri Light (Заголовки)"/>
              </a:rPr>
              <a:t>Блок-схема</a:t>
            </a:r>
            <a:endParaRPr lang="ru-RU" sz="4400" dirty="0">
              <a:latin typeface="Calibri Light (Заголовки)"/>
            </a:endParaRPr>
          </a:p>
        </p:txBody>
      </p:sp>
    </p:spTree>
    <p:extLst>
      <p:ext uri="{BB962C8B-B14F-4D97-AF65-F5344CB8AC3E}">
        <p14:creationId xmlns:p14="http://schemas.microsoft.com/office/powerpoint/2010/main" val="55079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4C004-B3B3-474D-A004-16E91D0F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17" y="0"/>
            <a:ext cx="10515600" cy="889934"/>
          </a:xfrm>
        </p:spPr>
        <p:txBody>
          <a:bodyPr/>
          <a:lstStyle/>
          <a:p>
            <a:pPr algn="ctr"/>
            <a:r>
              <a:rPr lang="ru-RU" dirty="0"/>
              <a:t>Демонстрация прототипа </a:t>
            </a:r>
          </a:p>
        </p:txBody>
      </p:sp>
      <p:pic>
        <p:nvPicPr>
          <p:cNvPr id="4" name="2022-10-24 22-35-1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B650D6A-285F-40E2-B7C9-F657193271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7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215177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FA98C-5237-40F8-9E21-D26B6711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b="1" dirty="0"/>
              <a:t>ТЕКУЩИЙ</a:t>
            </a:r>
            <a:r>
              <a:rPr lang="en-US" sz="3600" b="1" dirty="0"/>
              <a:t> </a:t>
            </a:r>
            <a:r>
              <a:rPr lang="ru-RU" sz="3600" b="1" dirty="0"/>
              <a:t>СПИСОК ИСПОЛЬЗОВАННЫХ ИСТОЧНИКОВ</a:t>
            </a:r>
            <a:br>
              <a:rPr lang="ru-RU" sz="3600" b="1" dirty="0"/>
            </a:b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A1A874-3DEB-409C-8E33-8F05D8F9E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1" y="1311251"/>
            <a:ext cx="11219329" cy="523883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Н. А. Зенкевич, Л. А. Петросян, Д. В. К. Янг. ДИНАМИЧЕСКИЕ ИГРЫ И ИХ ПРИЛОЖЕНИЯ В МЕНЕДЖМЕНТЕ </a:t>
            </a:r>
            <a:r>
              <a:rPr lang="en-US" dirty="0"/>
              <a:t>/</a:t>
            </a:r>
            <a:r>
              <a:rPr lang="ru-RU" dirty="0"/>
              <a:t>Издательство</a:t>
            </a:r>
            <a:r>
              <a:rPr lang="en-US" dirty="0"/>
              <a:t>:</a:t>
            </a:r>
            <a:r>
              <a:rPr lang="ru-RU" dirty="0"/>
              <a:t> «Высшая школа менеджмента»,</a:t>
            </a:r>
            <a:r>
              <a:rPr lang="en-US" dirty="0"/>
              <a:t> 2009</a:t>
            </a:r>
            <a:r>
              <a:rPr lang="ru-RU" dirty="0"/>
              <a:t> – 417 С.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Deming Zhou Uday S. </a:t>
            </a:r>
            <a:r>
              <a:rPr lang="en-US" dirty="0" err="1"/>
              <a:t>Karmarkar</a:t>
            </a:r>
            <a:r>
              <a:rPr lang="en-US" dirty="0"/>
              <a:t> Competition in </a:t>
            </a:r>
            <a:r>
              <a:rPr lang="en-US" dirty="0" err="1"/>
              <a:t>MultiEchelon</a:t>
            </a:r>
            <a:r>
              <a:rPr lang="en-US" dirty="0"/>
              <a:t> Distributive Supply Chains with Linear Demand // International journal of production research, London,2015.31 c</a:t>
            </a:r>
            <a:endParaRPr lang="ru-RU" dirty="0"/>
          </a:p>
          <a:p>
            <a:pPr marL="514350" indent="-514350" algn="just">
              <a:buFont typeface="+mj-lt"/>
              <a:buAutoNum type="arabicPeriod"/>
            </a:pPr>
            <a:r>
              <a:rPr lang="ru-RU" dirty="0"/>
              <a:t>Дегтерев Д.А. Зарубежные работы по теории игр / Д.А. Дегтерев // Международные процессы. - 2009. - № 2 (20), май-август.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/>
              <a:t>Петросян Л.А., Зенкевич Н.А., </a:t>
            </a:r>
            <a:r>
              <a:rPr lang="ru-RU" dirty="0" err="1"/>
              <a:t>Шевкопляс</a:t>
            </a:r>
            <a:r>
              <a:rPr lang="ru-RU" dirty="0"/>
              <a:t> Е.В., 2014. Теория игр / 2-ое издание, Санкт-Петербург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Ю.Е. </a:t>
            </a:r>
            <a:r>
              <a:rPr lang="ru-RU" dirty="0" err="1"/>
              <a:t>Лонягина</a:t>
            </a:r>
            <a:r>
              <a:rPr lang="ru-RU" dirty="0"/>
              <a:t>, Н. А. Зенкевич. Координация многоуровневых цепей поставок </a:t>
            </a:r>
            <a:r>
              <a:rPr lang="en-US" dirty="0"/>
              <a:t>/</a:t>
            </a:r>
            <a:r>
              <a:rPr lang="ru-RU" dirty="0"/>
              <a:t> Издательство</a:t>
            </a:r>
            <a:r>
              <a:rPr lang="en-US" dirty="0"/>
              <a:t>:</a:t>
            </a:r>
            <a:r>
              <a:rPr lang="ru-RU" dirty="0"/>
              <a:t> «Санкт-Петербургский Государственный Университет»,2016 – 27 с.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B25F4-39A8-4BDD-950A-4D355C0A20DF}"/>
              </a:ext>
            </a:extLst>
          </p:cNvPr>
          <p:cNvSpPr txBox="1"/>
          <p:nvPr/>
        </p:nvSpPr>
        <p:spPr>
          <a:xfrm>
            <a:off x="10490689" y="6290280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13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</p:spTree>
    <p:extLst>
      <p:ext uri="{BB962C8B-B14F-4D97-AF65-F5344CB8AC3E}">
        <p14:creationId xmlns:p14="http://schemas.microsoft.com/office/powerpoint/2010/main" val="348874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6C70C9-5E1E-4041-A973-D9433352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31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36D9B-B635-4B08-9E2C-83A6C3717637}"/>
              </a:ext>
            </a:extLst>
          </p:cNvPr>
          <p:cNvSpPr txBox="1"/>
          <p:nvPr/>
        </p:nvSpPr>
        <p:spPr>
          <a:xfrm>
            <a:off x="10490689" y="6290280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14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</p:spTree>
    <p:extLst>
      <p:ext uri="{BB962C8B-B14F-4D97-AF65-F5344CB8AC3E}">
        <p14:creationId xmlns:p14="http://schemas.microsoft.com/office/powerpoint/2010/main" val="331615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DB5CA88-373D-4B6B-89A7-CDA906E39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547"/>
            <a:ext cx="10515600" cy="4056185"/>
          </a:xfrm>
        </p:spPr>
        <p:txBody>
          <a:bodyPr>
            <a:normAutofit/>
          </a:bodyPr>
          <a:lstStyle/>
          <a:p>
            <a:r>
              <a:rPr lang="ru-RU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работы</a:t>
            </a:r>
            <a:r>
              <a:rPr lang="en-US" sz="3200" dirty="0"/>
              <a:t>:</a:t>
            </a:r>
            <a:endParaRPr lang="ru-RU" sz="3200" dirty="0"/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Оптимизация цепи поставок по критерию прибыли.</a:t>
            </a:r>
          </a:p>
          <a:p>
            <a:pPr marL="457200" lvl="1" indent="0">
              <a:buNone/>
            </a:pPr>
            <a:endParaRPr lang="ru-RU" sz="2800" dirty="0"/>
          </a:p>
          <a:p>
            <a:r>
              <a:rPr lang="ru-RU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</a:t>
            </a:r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RU" sz="3200" dirty="0"/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Сформулировать математическую постановку задачи.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Разработать алгоритм для произвольного числа узлов и фирм внутри узла.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Программная реализация разработанного алгоритма.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21B51-37AC-4EA0-BC26-5325B65C3801}"/>
              </a:ext>
            </a:extLst>
          </p:cNvPr>
          <p:cNvSpPr txBox="1"/>
          <p:nvPr/>
        </p:nvSpPr>
        <p:spPr>
          <a:xfrm>
            <a:off x="10490689" y="6290280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2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</p:spTree>
    <p:extLst>
      <p:ext uri="{BB962C8B-B14F-4D97-AF65-F5344CB8AC3E}">
        <p14:creationId xmlns:p14="http://schemas.microsoft.com/office/powerpoint/2010/main" val="322626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15482-B7BF-4981-9266-31CF7BB6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4C7BF6-B803-468F-83D3-D9E6AF7B9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77" y="1991695"/>
            <a:ext cx="6257192" cy="3610953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ru-RU" dirty="0"/>
              <a:t>Рост количества систем торговых связей</a:t>
            </a:r>
            <a:r>
              <a:rPr lang="en-US" dirty="0"/>
              <a:t>.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Рост сложности систем торговых связей (их структуры)</a:t>
            </a:r>
            <a:r>
              <a:rPr lang="en-US" dirty="0"/>
              <a:t>.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Максимизация прибыли фирм</a:t>
            </a:r>
            <a:r>
              <a:rPr lang="en-US" dirty="0"/>
              <a:t>.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Задача координации цепей поставок не является хорошо изученной</a:t>
            </a:r>
            <a:r>
              <a:rPr lang="en-US" dirty="0"/>
              <a:t>.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Высокая вычислительная сложность при большом количестве узлов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11">
            <a:extLst>
              <a:ext uri="{FF2B5EF4-FFF2-40B4-BE49-F238E27FC236}">
                <a16:creationId xmlns:a16="http://schemas.microsoft.com/office/drawing/2014/main" id="{459A6031-1DB8-463A-988E-2465550DC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570648"/>
            <a:ext cx="4947065" cy="40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F3A3D-1C9B-4829-B220-5B57D42E6179}"/>
              </a:ext>
            </a:extLst>
          </p:cNvPr>
          <p:cNvSpPr txBox="1"/>
          <p:nvPr/>
        </p:nvSpPr>
        <p:spPr>
          <a:xfrm>
            <a:off x="10490689" y="6290280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3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</p:spTree>
    <p:extLst>
      <p:ext uri="{BB962C8B-B14F-4D97-AF65-F5344CB8AC3E}">
        <p14:creationId xmlns:p14="http://schemas.microsoft.com/office/powerpoint/2010/main" val="315624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B3C01-452D-41F3-B516-0F15540B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1299"/>
          </a:xfrm>
        </p:spPr>
        <p:txBody>
          <a:bodyPr/>
          <a:lstStyle/>
          <a:p>
            <a:pPr algn="ctr"/>
            <a:r>
              <a:rPr lang="ru-RU" dirty="0"/>
              <a:t>Аналогичное ПО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190867-3336-48FF-861B-FA7F7904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253317"/>
          </a:xfrm>
        </p:spPr>
        <p:txBody>
          <a:bodyPr>
            <a:normAutofit/>
          </a:bodyPr>
          <a:lstStyle/>
          <a:p>
            <a:r>
              <a:rPr lang="en-US" dirty="0"/>
              <a:t>Oracle Supply Chain Management (SCM)</a:t>
            </a:r>
            <a:endParaRPr lang="ru-RU" dirty="0"/>
          </a:p>
          <a:p>
            <a:pPr lvl="1"/>
            <a:r>
              <a:rPr lang="ru-RU" dirty="0"/>
              <a:t>Планирование цепочки поставок.</a:t>
            </a:r>
          </a:p>
          <a:p>
            <a:pPr lvl="1"/>
            <a:r>
              <a:rPr lang="ru-RU" dirty="0"/>
              <a:t>Планирование пополнения запасов.</a:t>
            </a:r>
          </a:p>
          <a:p>
            <a:pPr lvl="1"/>
            <a:r>
              <a:rPr lang="ru-RU" dirty="0"/>
              <a:t>Планирование спроса на продукцию.</a:t>
            </a:r>
          </a:p>
          <a:p>
            <a:pPr lvl="1"/>
            <a:r>
              <a:rPr lang="ru-RU" dirty="0"/>
              <a:t>Прогнозирование потребления для оптимизации уровней обслуживания.</a:t>
            </a:r>
            <a:endParaRPr lang="en-US" dirty="0"/>
          </a:p>
          <a:p>
            <a:r>
              <a:rPr lang="en-US" dirty="0" err="1"/>
              <a:t>Visary</a:t>
            </a:r>
            <a:r>
              <a:rPr lang="en-US" dirty="0"/>
              <a:t> SCM </a:t>
            </a:r>
            <a:endParaRPr lang="ru-RU" dirty="0"/>
          </a:p>
          <a:p>
            <a:pPr lvl="1"/>
            <a:r>
              <a:rPr lang="ru-RU" dirty="0"/>
              <a:t>Планирование цепочек поставок с составлением календарных графиков и контролем своевременного исполнения посредством фиксации отклонений от плановых показателей.</a:t>
            </a:r>
          </a:p>
          <a:p>
            <a:pPr lvl="1"/>
            <a:r>
              <a:rPr lang="ru-RU" dirty="0"/>
              <a:t>Возможность расчета оптимального количества и последующий контроль «гарантированного минимума» товарно-материальных ценностей на складе.</a:t>
            </a:r>
          </a:p>
          <a:p>
            <a:pPr lvl="1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477E1-F7E1-44B4-A78F-3C1527CA8137}"/>
              </a:ext>
            </a:extLst>
          </p:cNvPr>
          <p:cNvSpPr txBox="1"/>
          <p:nvPr/>
        </p:nvSpPr>
        <p:spPr>
          <a:xfrm>
            <a:off x="10490689" y="6290280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4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</p:spTree>
    <p:extLst>
      <p:ext uri="{BB962C8B-B14F-4D97-AF65-F5344CB8AC3E}">
        <p14:creationId xmlns:p14="http://schemas.microsoft.com/office/powerpoint/2010/main" val="1192278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5E0D181-947C-4168-B85D-1975EE90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769"/>
            <a:ext cx="10515600" cy="851932"/>
          </a:xfrm>
        </p:spPr>
        <p:txBody>
          <a:bodyPr/>
          <a:lstStyle/>
          <a:p>
            <a:pPr algn="ctr"/>
            <a:r>
              <a:rPr lang="ru-RU" dirty="0"/>
              <a:t>База для рассуждения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AE3D2EB-3414-4BB8-A5D1-835592D216F5}"/>
              </a:ext>
            </a:extLst>
          </p:cNvPr>
          <p:cNvSpPr/>
          <p:nvPr/>
        </p:nvSpPr>
        <p:spPr>
          <a:xfrm>
            <a:off x="304800" y="1361429"/>
            <a:ext cx="11564472" cy="77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1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Будем рассматривать ориентированный граф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где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-множество вершин, а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-множество ребер.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CBE8335A-6B31-480D-BDE5-A7A5E594F248}"/>
                  </a:ext>
                </a:extLst>
              </p:cNvPr>
              <p:cNvSpPr/>
              <p:nvPr/>
            </p:nvSpPr>
            <p:spPr>
              <a:xfrm>
                <a:off x="313764" y="2737908"/>
                <a:ext cx="11564472" cy="1119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Определение 2</a:t>
                </a:r>
                <a:endParaRPr lang="ru-R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Если существует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𝑈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ru-RU" sz="20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ru-RU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связывающее вершины</a:t>
                </a:r>
                <a:r>
                  <a:rPr lang="ru-RU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ru-RU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</a:t>
                </a:r>
                <a:r>
                  <a:rPr lang="ru-RU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sz="20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ru-RU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тогда вершина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называется дочерней вершиной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а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вершина</a:t>
                </a:r>
                <a:r>
                  <a:rPr lang="ru-RU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будет называться родительской по отношению к вершине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CBE8335A-6B31-480D-BDE5-A7A5E594F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64" y="2737908"/>
                <a:ext cx="11564472" cy="1119730"/>
              </a:xfrm>
              <a:prstGeom prst="rect">
                <a:avLst/>
              </a:prstGeom>
              <a:blipFill>
                <a:blip r:embed="rId2"/>
                <a:stretch>
                  <a:fillRect l="-421" t="-2717" r="-263" b="-7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D7DB531-749F-4E7D-875A-D631CEB15CAD}"/>
                  </a:ext>
                </a:extLst>
              </p:cNvPr>
              <p:cNvSpPr/>
              <p:nvPr/>
            </p:nvSpPr>
            <p:spPr>
              <a:xfrm>
                <a:off x="313764" y="4473716"/>
                <a:ext cx="11591365" cy="1097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Определение 3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Обозначим чере</a:t>
                </a:r>
                <a:r>
                  <a:rPr lang="ru-RU" dirty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з</a:t>
                </a:r>
                <a:r>
                  <a:rPr lang="ru-RU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множество индексов дочерних узлов</a:t>
                </a:r>
                <a:r>
                  <a:rPr lang="ru-RU" dirty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для вершины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bar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</m:ba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1,2,..,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:r>
                  <a:rPr lang="ru-RU" dirty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– количество узлов в графе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ru-RU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D7DB531-749F-4E7D-875A-D631CEB15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64" y="4473716"/>
                <a:ext cx="11591365" cy="1097480"/>
              </a:xfrm>
              <a:prstGeom prst="rect">
                <a:avLst/>
              </a:prstGeom>
              <a:blipFill>
                <a:blip r:embed="rId3"/>
                <a:stretch>
                  <a:fillRect l="-421" t="-3333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2301F0A-CDAA-4D02-ABE9-53668FA682CE}"/>
              </a:ext>
            </a:extLst>
          </p:cNvPr>
          <p:cNvSpPr txBox="1"/>
          <p:nvPr/>
        </p:nvSpPr>
        <p:spPr>
          <a:xfrm>
            <a:off x="10490689" y="6290280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5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</p:spTree>
    <p:extLst>
      <p:ext uri="{BB962C8B-B14F-4D97-AF65-F5344CB8AC3E}">
        <p14:creationId xmlns:p14="http://schemas.microsoft.com/office/powerpoint/2010/main" val="344574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324154E-737F-4156-BAC6-905EAECE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769"/>
            <a:ext cx="10515600" cy="851932"/>
          </a:xfrm>
        </p:spPr>
        <p:txBody>
          <a:bodyPr/>
          <a:lstStyle/>
          <a:p>
            <a:pPr algn="ctr"/>
            <a:r>
              <a:rPr lang="ru-RU" dirty="0"/>
              <a:t>База для рассуждения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87471D1-05EC-478D-AAF4-577FF197CD6C}"/>
                  </a:ext>
                </a:extLst>
              </p:cNvPr>
              <p:cNvSpPr/>
              <p:nvPr/>
            </p:nvSpPr>
            <p:spPr>
              <a:xfrm>
                <a:off x="295833" y="4190591"/>
                <a:ext cx="6391838" cy="1275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Если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≠{∅}</m:t>
                    </m:r>
                  </m:oMath>
                </a14:m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 и есть некоторая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 такая, что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latin typeface="Arial" panose="020B0604020202020204" pitchFamily="34" charset="0"/>
                    <a:cs typeface="Arial" panose="020B0604020202020204" pitchFamily="34" charset="0"/>
                  </a:rPr>
                  <a:t> тогда можно реализовать следующую запись узла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endParaRPr lang="ru-R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ru-R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87471D1-05EC-478D-AAF4-577FF197C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" y="4190591"/>
                <a:ext cx="6391838" cy="1275734"/>
              </a:xfrm>
              <a:prstGeom prst="rect">
                <a:avLst/>
              </a:prstGeom>
              <a:blipFill>
                <a:blip r:embed="rId2"/>
                <a:stretch>
                  <a:fillRect l="-668" t="-1429" r="-13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CA7B179-665E-4E19-A7A6-172B4AD7E605}"/>
                  </a:ext>
                </a:extLst>
              </p:cNvPr>
              <p:cNvSpPr/>
              <p:nvPr/>
            </p:nvSpPr>
            <p:spPr>
              <a:xfrm>
                <a:off x="7267079" y="3106383"/>
                <a:ext cx="4211154" cy="342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={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13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ru-RU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ru-RU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ru-RU" sz="16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тогда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={2,3}</m:t>
                    </m:r>
                  </m:oMath>
                </a14:m>
                <a:endParaRPr lang="ru-R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CA7B179-665E-4E19-A7A6-172B4AD7E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79" y="3106383"/>
                <a:ext cx="4211154" cy="342401"/>
              </a:xfrm>
              <a:prstGeom prst="rect">
                <a:avLst/>
              </a:prstGeom>
              <a:blipFill>
                <a:blip r:embed="rId3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DCED7B7-2444-42FA-A883-6A667337441C}"/>
                  </a:ext>
                </a:extLst>
              </p:cNvPr>
              <p:cNvSpPr/>
              <p:nvPr/>
            </p:nvSpPr>
            <p:spPr>
              <a:xfrm>
                <a:off x="7244477" y="3551411"/>
                <a:ext cx="4256358" cy="344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24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={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25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={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,тогда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={4,5}</m:t>
                    </m:r>
                  </m:oMath>
                </a14:m>
                <a:endParaRPr lang="ru-R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DCED7B7-2444-42FA-A883-6A6673374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477" y="3551411"/>
                <a:ext cx="4256358" cy="344838"/>
              </a:xfrm>
              <a:prstGeom prst="rect">
                <a:avLst/>
              </a:prstGeom>
              <a:blipFill>
                <a:blip r:embed="rId4"/>
                <a:stretch>
                  <a:fillRect t="-1786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789CEDE-E6F6-4B8C-BD13-44AB38A3C52D}"/>
                  </a:ext>
                </a:extLst>
              </p:cNvPr>
              <p:cNvSpPr/>
              <p:nvPr/>
            </p:nvSpPr>
            <p:spPr>
              <a:xfrm>
                <a:off x="8104017" y="3998876"/>
                <a:ext cx="2806217" cy="342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36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={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тогда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={6}</m:t>
                    </m:r>
                  </m:oMath>
                </a14:m>
                <a:endParaRPr lang="ru-R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789CEDE-E6F6-4B8C-BD13-44AB38A3C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017" y="3998876"/>
                <a:ext cx="2806217" cy="342401"/>
              </a:xfrm>
              <a:prstGeom prst="rect">
                <a:avLst/>
              </a:prstGeom>
              <a:blipFill>
                <a:blip r:embed="rId5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30A3874-3D12-4DAB-AB1D-49B903967DAC}"/>
              </a:ext>
            </a:extLst>
          </p:cNvPr>
          <p:cNvSpPr/>
          <p:nvPr/>
        </p:nvSpPr>
        <p:spPr>
          <a:xfrm>
            <a:off x="295833" y="3261041"/>
            <a:ext cx="6633885" cy="929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E51E8B-4926-4F1E-BAFB-C47510F60D97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9"/>
          <a:stretch/>
        </p:blipFill>
        <p:spPr bwMode="auto">
          <a:xfrm>
            <a:off x="6775658" y="4443904"/>
            <a:ext cx="5265591" cy="19632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DA75DF2-B315-469B-AA57-AD31C9A25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516" y="939559"/>
            <a:ext cx="3835525" cy="1963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4ECC72-91EC-4094-846C-37E23C42AF0B}"/>
              </a:ext>
            </a:extLst>
          </p:cNvPr>
          <p:cNvSpPr txBox="1"/>
          <p:nvPr/>
        </p:nvSpPr>
        <p:spPr>
          <a:xfrm>
            <a:off x="10522927" y="6407173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6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DFDFAE8E-3A2F-4AE7-8FF6-8E52E6C9D7D7}"/>
                  </a:ext>
                </a:extLst>
              </p:cNvPr>
              <p:cNvSpPr/>
              <p:nvPr/>
            </p:nvSpPr>
            <p:spPr>
              <a:xfrm>
                <a:off x="295833" y="1686796"/>
                <a:ext cx="6128216" cy="380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Если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является дочерней вершиной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тогда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DFDFAE8E-3A2F-4AE7-8FF6-8E52E6C9D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" y="1686796"/>
                <a:ext cx="6128216" cy="380745"/>
              </a:xfrm>
              <a:prstGeom prst="rect">
                <a:avLst/>
              </a:prstGeom>
              <a:blipFill>
                <a:blip r:embed="rId8"/>
                <a:stretch>
                  <a:fillRect l="-697" t="-8065" b="-2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15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EAF1162-2348-4A59-B71B-CCFFB1DFE070}"/>
                  </a:ext>
                </a:extLst>
              </p:cNvPr>
              <p:cNvSpPr/>
              <p:nvPr/>
            </p:nvSpPr>
            <p:spPr>
              <a:xfrm>
                <a:off x="188260" y="1321042"/>
                <a:ext cx="5620871" cy="11148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 </a:t>
                </a:r>
                <a:r>
                  <a:rPr lang="ru-RU" u="sng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корневым</a:t>
                </a: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множеством узлов будем понимать 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кор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={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b="1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EAF1162-2348-4A59-B71B-CCFFB1DFE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60" y="1321042"/>
                <a:ext cx="5620871" cy="1114857"/>
              </a:xfrm>
              <a:prstGeom prst="rect">
                <a:avLst/>
              </a:prstGeom>
              <a:blipFill>
                <a:blip r:embed="rId2"/>
                <a:stretch>
                  <a:fillRect l="-759" t="-3279" b="-2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27BA25D-550D-4354-9A1E-7463BC80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769"/>
            <a:ext cx="10515600" cy="851932"/>
          </a:xfrm>
        </p:spPr>
        <p:txBody>
          <a:bodyPr/>
          <a:lstStyle/>
          <a:p>
            <a:pPr algn="ctr"/>
            <a:r>
              <a:rPr lang="ru-RU" dirty="0"/>
              <a:t>База для рассуждения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8769409-4BC1-4B88-A1D9-91E91D8850E7}"/>
                  </a:ext>
                </a:extLst>
              </p:cNvPr>
              <p:cNvSpPr/>
              <p:nvPr/>
            </p:nvSpPr>
            <p:spPr>
              <a:xfrm>
                <a:off x="188260" y="5536958"/>
                <a:ext cx="8767483" cy="849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Определение 4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 мощностью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узла</a:t>
                </a:r>
                <a:r>
                  <a:rPr lang="ru-RU" dirty="0"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будем понимать количество фирм в узле 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=|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|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8769409-4BC1-4B88-A1D9-91E91D885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60" y="5536958"/>
                <a:ext cx="8767483" cy="849271"/>
              </a:xfrm>
              <a:prstGeom prst="rect">
                <a:avLst/>
              </a:prstGeom>
              <a:blipFill>
                <a:blip r:embed="rId3"/>
                <a:stretch>
                  <a:fillRect l="-626" t="-3571" r="-139" b="-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6AE1E6-14E8-453B-9C8E-49BFE8D1A58C}"/>
                  </a:ext>
                </a:extLst>
              </p:cNvPr>
              <p:cNvSpPr/>
              <p:nvPr/>
            </p:nvSpPr>
            <p:spPr>
              <a:xfrm>
                <a:off x="188260" y="4135573"/>
                <a:ext cx="6239435" cy="1126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 startAt="3"/>
                </a:pP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 множеством </a:t>
                </a:r>
                <a:r>
                  <a:rPr lang="ru-RU" u="sng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промежуточных</a:t>
                </a: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узлов будем понимать </a:t>
                </a:r>
                <a:endParaRPr lang="ru-RU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пром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𝑋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\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кор</m:t>
                                </m:r>
                              </m:sub>
                            </m:sSub>
                            <m:nary>
                              <m:naryPr>
                                <m:chr m:val="⋃"/>
                                <m:limLoc m:val="subSup"/>
                                <m:subHide m:val="on"/>
                                <m:supHide m:val="on"/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кон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66AE1E6-14E8-453B-9C8E-49BFE8D1A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60" y="4135573"/>
                <a:ext cx="6239435" cy="1126206"/>
              </a:xfrm>
              <a:prstGeom prst="rect">
                <a:avLst/>
              </a:prstGeom>
              <a:blipFill>
                <a:blip r:embed="rId4"/>
                <a:stretch>
                  <a:fillRect l="-684" t="-2703" b="-4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79283D2-0BC1-4F51-BC90-CC8BA39DB0C8}"/>
                  </a:ext>
                </a:extLst>
              </p:cNvPr>
              <p:cNvSpPr/>
              <p:nvPr/>
            </p:nvSpPr>
            <p:spPr>
              <a:xfrm>
                <a:off x="188260" y="2691649"/>
                <a:ext cx="6096000" cy="11456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 startAt="2"/>
                </a:pP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 </a:t>
                </a:r>
                <a:r>
                  <a:rPr lang="ru-RU" u="sng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терминальным</a:t>
                </a:r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множеством узлов будем понимать </a:t>
                </a:r>
                <a:endParaRPr lang="ru-RU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терм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={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∅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ru-RU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79283D2-0BC1-4F51-BC90-CC8BA39D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60" y="2691649"/>
                <a:ext cx="6096000" cy="1145635"/>
              </a:xfrm>
              <a:prstGeom prst="rect">
                <a:avLst/>
              </a:prstGeom>
              <a:blipFill>
                <a:blip r:embed="rId5"/>
                <a:stretch>
                  <a:fillRect l="-700" t="-3209" b="-26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AA0F1C-5C22-4E22-9043-A55766944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425" y="1321042"/>
            <a:ext cx="5127811" cy="3781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5FB8DF-1B80-44EB-93AA-3292E1AAF7EC}"/>
              </a:ext>
            </a:extLst>
          </p:cNvPr>
          <p:cNvSpPr txBox="1"/>
          <p:nvPr/>
        </p:nvSpPr>
        <p:spPr>
          <a:xfrm>
            <a:off x="10490689" y="6290280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7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</p:spTree>
    <p:extLst>
      <p:ext uri="{BB962C8B-B14F-4D97-AF65-F5344CB8AC3E}">
        <p14:creationId xmlns:p14="http://schemas.microsoft.com/office/powerpoint/2010/main" val="346787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0B5F5-5226-43C8-8A36-09552BB8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769"/>
            <a:ext cx="10515600" cy="851932"/>
          </a:xfrm>
        </p:spPr>
        <p:txBody>
          <a:bodyPr/>
          <a:lstStyle/>
          <a:p>
            <a:pPr algn="ctr"/>
            <a:r>
              <a:rPr lang="ru-RU" dirty="0"/>
              <a:t>Математическая постановка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0A009B-0DA6-4E97-8891-8CD5B20220E8}"/>
                  </a:ext>
                </a:extLst>
              </p:cNvPr>
              <p:cNvSpPr txBox="1"/>
              <p:nvPr/>
            </p:nvSpPr>
            <p:spPr>
              <a:xfrm>
                <a:off x="147204" y="1254329"/>
                <a:ext cx="3247812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effectLst/>
                          <a:latin typeface="Cambria Math" panose="02040503050406030204" pitchFamily="18" charset="0"/>
                        </a:rPr>
                        <m:t>{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b="0" i="1" smtClean="0">
                          <a:effectLst/>
                          <a:latin typeface="Cambria Math"/>
                        </a:rPr>
                        <m:t>м</m:t>
                      </m:r>
                      <m:r>
                        <a:rPr lang="ru-RU" b="0" i="1" smtClean="0">
                          <a:effectLst/>
                          <a:latin typeface="Cambria Math" panose="02040503050406030204" pitchFamily="18" charset="0"/>
                        </a:rPr>
                        <m:t>ножество игроков</m:t>
                      </m:r>
                    </m:oMath>
                  </m:oMathPara>
                </a14:m>
                <a:endParaRPr lang="ru-RU" dirty="0"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0A009B-0DA6-4E97-8891-8CD5B2022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04" y="1254329"/>
                <a:ext cx="3247812" cy="359522"/>
              </a:xfrm>
              <a:prstGeom prst="rect">
                <a:avLst/>
              </a:prstGeom>
              <a:blipFill>
                <a:blip r:embed="rId2"/>
                <a:stretch>
                  <a:fillRect l="-2064" r="-1501" b="-220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2C77A4-3E0C-468A-B05A-689DCE635E45}"/>
                  </a:ext>
                </a:extLst>
              </p:cNvPr>
              <p:cNvSpPr txBox="1"/>
              <p:nvPr/>
            </p:nvSpPr>
            <p:spPr>
              <a:xfrm>
                <a:off x="147204" y="1865535"/>
                <a:ext cx="3849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ru-RU" b="0" i="0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b="0" i="1" smtClean="0">
                          <a:effectLst/>
                          <a:latin typeface="Cambria Math"/>
                        </a:rPr>
                        <m:t>м</m:t>
                      </m:r>
                      <m:r>
                        <a:rPr lang="ru-RU" b="0" i="1" smtClean="0">
                          <a:effectLst/>
                          <a:latin typeface="Cambria Math" panose="02040503050406030204" pitchFamily="18" charset="0"/>
                        </a:rPr>
                        <m:t>ножество стратегий 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 игрока</m:t>
                      </m:r>
                    </m:oMath>
                  </m:oMathPara>
                </a14:m>
                <a:endParaRPr lang="ru-RU" sz="1600" dirty="0">
                  <a:effectLst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2C77A4-3E0C-468A-B05A-689DCE635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04" y="1865535"/>
                <a:ext cx="3849515" cy="276999"/>
              </a:xfrm>
              <a:prstGeom prst="rect">
                <a:avLst/>
              </a:prstGeom>
              <a:blipFill>
                <a:blip r:embed="rId3"/>
                <a:stretch>
                  <a:fillRect t="-8889" r="-1108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B0A8666-F4BF-4AC1-AC87-958810A3DDEB}"/>
                  </a:ext>
                </a:extLst>
              </p:cNvPr>
              <p:cNvSpPr/>
              <p:nvPr/>
            </p:nvSpPr>
            <p:spPr>
              <a:xfrm>
                <a:off x="187264" y="2243910"/>
                <a:ext cx="57978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/>
                        <m:t>функция выигрыша игрока</m:t>
                      </m:r>
                      <m:r>
                        <m:rPr>
                          <m:nor/>
                        </m:rPr>
                        <a:rPr lang="ru-RU" i="1"/>
                        <m:t> </m:t>
                      </m:r>
                      <m:r>
                        <m:rPr>
                          <m:nor/>
                        </m:rPr>
                        <a:rPr lang="en-US" b="0" i="1" smtClean="0"/>
                        <m:t>k</m:t>
                      </m:r>
                    </m:oMath>
                  </m:oMathPara>
                </a14:m>
                <a:endParaRPr lang="ru-RU" i="1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B0A8666-F4BF-4AC1-AC87-958810A3D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4" y="2243910"/>
                <a:ext cx="579789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AB7FE2-CAF5-470D-8852-4F2529BF2322}"/>
                  </a:ext>
                </a:extLst>
              </p:cNvPr>
              <p:cNvSpPr txBox="1"/>
              <p:nvPr/>
            </p:nvSpPr>
            <p:spPr>
              <a:xfrm>
                <a:off x="7945238" y="3416954"/>
                <a:ext cx="4301588" cy="3136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u="sng" dirty="0"/>
                  <a:t>Пояснения</a:t>
                </a:r>
                <a:r>
                  <a:rPr lang="en-US" sz="1600" u="sng" dirty="0"/>
                  <a:t>:</a:t>
                </a:r>
              </a:p>
              <a:p>
                <a:endParaRPr lang="en-US" sz="1600" u="sng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Х</m:t>
                        </m:r>
                      </m:e>
                      <m:sub>
                        <m:r>
                          <a:rPr lang="en-US" sz="16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𝑗</m:t>
                        </m:r>
                        <m:r>
                          <a:rPr lang="en-US" sz="16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 </m:t>
                        </m:r>
                      </m:sub>
                      <m:sup>
                        <m:r>
                          <a:rPr lang="en-US" sz="16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1600" dirty="0"/>
                  <a:t>- </a:t>
                </a:r>
                <a:r>
                  <a:rPr lang="ru-RU" sz="1600" dirty="0"/>
                  <a:t>узел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6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𝑗𝑘</m:t>
                        </m:r>
                      </m:sub>
                      <m:sup>
                        <m:r>
                          <a:rPr lang="en-US" sz="16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sz="1600" dirty="0"/>
                  <a:t> - фирм внутри узла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effectLst/>
                            <a:latin typeface="Cambria Math"/>
                          </a:rPr>
                          <m:t>Х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/>
                          </a:rPr>
                          <m:t>𝑗</m:t>
                        </m:r>
                        <m:r>
                          <a:rPr lang="en-US" sz="1600" i="1">
                            <a:effectLst/>
                            <a:latin typeface="Cambria Math"/>
                          </a:rPr>
                          <m:t> </m:t>
                        </m:r>
                      </m:sub>
                      <m:sup>
                        <m:r>
                          <a:rPr lang="en-US" sz="1600" i="1">
                            <a:effectLst/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endParaRPr lang="ru-RU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𝑖𝑗</m:t>
                        </m:r>
                        <m:r>
                          <a:rPr lang="en-US" sz="16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ru-RU" sz="16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1600" b="0" dirty="0"/>
                  <a:t> </a:t>
                </a:r>
                <a:r>
                  <a:rPr lang="ru-RU" sz="1600" dirty="0"/>
                  <a:t>- суммарный объём однородной продукции в узле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latin typeface="Cambria Math"/>
                          </a:rPr>
                          <m:t>Х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𝑗</m:t>
                        </m:r>
                        <m:r>
                          <a:rPr lang="en-US" sz="1600" i="1">
                            <a:latin typeface="Cambria Math"/>
                          </a:rPr>
                          <m:t> </m:t>
                        </m:r>
                      </m:sub>
                      <m:sup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endParaRPr lang="ru-RU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𝑖𝑗𝑘</m:t>
                        </m:r>
                      </m:sub>
                    </m:sSub>
                    <m:r>
                      <a:rPr lang="ru-RU" sz="1600" b="0" i="1" smtClean="0">
                        <a:latin typeface="Cambria Math"/>
                      </a:rPr>
                      <m:t>−</m:t>
                    </m:r>
                    <m:r>
                      <a:rPr lang="ru-RU" sz="1600" b="0" i="0" smtClean="0">
                        <a:latin typeface="Cambria Math"/>
                      </a:rPr>
                      <m:t>обьем выпуска продукции фирмы </m:t>
                    </m:r>
                    <m:r>
                      <a:rPr lang="en-US" sz="16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ru-RU" sz="1600" b="0" dirty="0"/>
                  <a:t>в узле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600" i="0">
                            <a:effectLst/>
                            <a:latin typeface="Cambria Math"/>
                          </a:rPr>
                          <m:t>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>
                            <a:effectLst/>
                            <a:latin typeface="Cambria Math"/>
                          </a:rPr>
                          <m:t>j</m:t>
                        </m:r>
                        <m:r>
                          <a:rPr lang="en-US" sz="1600" i="0">
                            <a:effectLst/>
                            <a:latin typeface="Cambria Math"/>
                          </a:rPr>
                          <m:t> 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i="0">
                            <a:effectLst/>
                            <a:latin typeface="Cambria Math"/>
                          </a:rPr>
                          <m:t>i</m:t>
                        </m:r>
                      </m:sup>
                    </m:sSubSup>
                  </m:oMath>
                </a14:m>
                <a:endParaRPr lang="en-US" sz="1600" b="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anose="02040503050406030204" pitchFamily="18" charset="0"/>
                          </a:rPr>
                          <m:t>𝑖𝑗</m:t>
                        </m:r>
                        <m:r>
                          <a:rPr lang="en-US" sz="16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1600" dirty="0"/>
                  <a:t>- </a:t>
                </a:r>
                <a:r>
                  <a:rPr lang="ru-RU" sz="1600" dirty="0"/>
                  <a:t>прибыль фирмы</a:t>
                </a:r>
                <a:r>
                  <a:rPr lang="ru-RU" sz="1600" i="1" dirty="0"/>
                  <a:t> </a:t>
                </a:r>
                <a:r>
                  <a:rPr lang="en-US" sz="1600" i="1" dirty="0"/>
                  <a:t>k</a:t>
                </a:r>
                <a:r>
                  <a:rPr lang="ru-RU" sz="1600" dirty="0"/>
                  <a:t> в узле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effectLst/>
                            <a:latin typeface="Cambria Math"/>
                          </a:rPr>
                          <m:t>Х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/>
                          </a:rPr>
                          <m:t>𝑗</m:t>
                        </m:r>
                        <m:r>
                          <a:rPr lang="en-US" sz="1600" i="1">
                            <a:effectLst/>
                            <a:latin typeface="Cambria Math"/>
                          </a:rPr>
                          <m:t> </m:t>
                        </m:r>
                      </m:sub>
                      <m:sup>
                        <m:r>
                          <a:rPr lang="en-US" sz="1600" i="1">
                            <a:effectLst/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endParaRPr lang="ru-RU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16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sz="1600" b="0" i="1" smtClean="0">
                          <a:latin typeface="Cambria Math"/>
                          <a:ea typeface="Cambria Math" panose="02040503050406030204" pitchFamily="18" charset="0"/>
                        </a:rPr>
                        <m:t>цена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1600" b="0" i="1" smtClean="0">
                          <a:latin typeface="Cambria Math"/>
                          <a:ea typeface="Cambria Math" panose="02040503050406030204" pitchFamily="18" charset="0"/>
                        </a:rPr>
                        <m:t>в узле</m:t>
                      </m:r>
                      <m:sSubSup>
                        <m:sSubSup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0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>
                              <a:effectLst/>
                              <a:latin typeface="Cambria Math"/>
                            </a:rPr>
                            <m:t>Х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</a:rPr>
                            <m:t>𝑗</m:t>
                          </m:r>
                          <m:r>
                            <a:rPr lang="en-US" sz="1600" i="1">
                              <a:effectLst/>
                              <a:latin typeface="Cambria Math"/>
                            </a:rPr>
                            <m:t> 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  <a:p>
                <a:endParaRPr lang="ru-RU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AB7FE2-CAF5-470D-8852-4F2529BF2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238" y="3416954"/>
                <a:ext cx="4301588" cy="3136756"/>
              </a:xfrm>
              <a:prstGeom prst="rect">
                <a:avLst/>
              </a:prstGeom>
              <a:blipFill>
                <a:blip r:embed="rId5"/>
                <a:stretch>
                  <a:fillRect l="-708" t="-5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764F330-FDA4-4046-BFE9-13E6F4490730}"/>
                  </a:ext>
                </a:extLst>
              </p:cNvPr>
              <p:cNvSpPr/>
              <p:nvPr/>
            </p:nvSpPr>
            <p:spPr>
              <a:xfrm>
                <a:off x="5194099" y="2895702"/>
                <a:ext cx="2094741" cy="668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u="sng" dirty="0"/>
                  <a:t>Функция цены</a:t>
                </a:r>
                <a:r>
                  <a:rPr lang="en-US" u="sng" dirty="0"/>
                  <a:t>:</a:t>
                </a:r>
                <a:endParaRPr lang="ru-RU" u="sng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600" dirty="0"/>
                  <a:t> 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764F330-FDA4-4046-BFE9-13E6F4490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099" y="2895702"/>
                <a:ext cx="2094741" cy="668645"/>
              </a:xfrm>
              <a:prstGeom prst="rect">
                <a:avLst/>
              </a:prstGeom>
              <a:blipFill>
                <a:blip r:embed="rId7"/>
                <a:stretch>
                  <a:fillRect l="-2326" t="-4545" b="-10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C8AC62C-F302-4185-BBA3-C735E8844B3D}"/>
              </a:ext>
            </a:extLst>
          </p:cNvPr>
          <p:cNvSpPr/>
          <p:nvPr/>
        </p:nvSpPr>
        <p:spPr>
          <a:xfrm>
            <a:off x="165378" y="4662167"/>
            <a:ext cx="2040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u="sng" dirty="0">
                <a:effectLst/>
              </a:rPr>
              <a:t>Функция прибыли</a:t>
            </a:r>
            <a:r>
              <a:rPr lang="en-US" u="sng" dirty="0">
                <a:effectLst/>
              </a:rPr>
              <a:t>:</a:t>
            </a:r>
            <a:endParaRPr lang="ru-RU" u="sng" dirty="0">
              <a:effectLst/>
            </a:endParaRPr>
          </a:p>
          <a:p>
            <a:endParaRPr lang="ru-RU" u="sn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0139739-3A5D-4909-A5CF-98DDB52B0FE4}"/>
                  </a:ext>
                </a:extLst>
              </p:cNvPr>
              <p:cNvSpPr/>
              <p:nvPr/>
            </p:nvSpPr>
            <p:spPr>
              <a:xfrm>
                <a:off x="147204" y="2899180"/>
                <a:ext cx="4390497" cy="1709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u="sng" dirty="0"/>
                  <a:t>Условие отсутствия  излишков и дефицита</a:t>
                </a:r>
                <a:r>
                  <a:rPr lang="en-US" u="sng" dirty="0"/>
                  <a:t>:</a:t>
                </a:r>
              </a:p>
              <a:p>
                <a:endParaRPr lang="ru-RU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endParaRPr lang="ru-RU" sz="16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0139739-3A5D-4909-A5CF-98DDB52B0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04" y="2899180"/>
                <a:ext cx="4390497" cy="1709058"/>
              </a:xfrm>
              <a:prstGeom prst="rect">
                <a:avLst/>
              </a:prstGeom>
              <a:blipFill>
                <a:blip r:embed="rId8"/>
                <a:stretch>
                  <a:fillRect l="-1111" t="-2143" r="-6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A47F916-DF17-4F9C-9EA8-618C2C6634BE}"/>
              </a:ext>
            </a:extLst>
          </p:cNvPr>
          <p:cNvSpPr/>
          <p:nvPr/>
        </p:nvSpPr>
        <p:spPr>
          <a:xfrm>
            <a:off x="3732399" y="482437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AB42A53-27C8-4D04-9764-E177F12ED8D0}"/>
                  </a:ext>
                </a:extLst>
              </p:cNvPr>
              <p:cNvSpPr/>
              <p:nvPr/>
            </p:nvSpPr>
            <p:spPr>
              <a:xfrm>
                <a:off x="229966" y="5308498"/>
                <a:ext cx="5567229" cy="1201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ru-RU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ru-RU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𝑗h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𝑗h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𝑖𝑗𝑘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для</m:t>
                            </m:r>
                          </m:e>
                        </m:mr>
                        <m:mr>
                          <m:e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для</m:t>
                            </m:r>
                          </m:e>
                        </m:mr>
                        <m:mr>
                          <m:e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для</m:t>
                            </m:r>
                          </m:e>
                        </m:mr>
                      </m:m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/>
                        </m:mr>
                        <m:mr>
                          <m:e/>
                        </m:mr>
                      </m:m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кор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терм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пром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AB42A53-27C8-4D04-9764-E177F12ED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66" y="5308498"/>
                <a:ext cx="5567229" cy="12014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C53663-AF6A-4ECF-9800-8D01EA1DC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18" y="910697"/>
            <a:ext cx="3515723" cy="2319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ED5310-19F7-4DD1-A8BF-CDF5167BDEF8}"/>
              </a:ext>
            </a:extLst>
          </p:cNvPr>
          <p:cNvSpPr txBox="1"/>
          <p:nvPr/>
        </p:nvSpPr>
        <p:spPr>
          <a:xfrm>
            <a:off x="10490689" y="6290280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8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</p:spTree>
    <p:extLst>
      <p:ext uri="{BB962C8B-B14F-4D97-AF65-F5344CB8AC3E}">
        <p14:creationId xmlns:p14="http://schemas.microsoft.com/office/powerpoint/2010/main" val="135211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8447C-06DC-4B31-86BC-CF9A0390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8" y="10135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Выбор принципа оптимальности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71B160F-C2A4-4E7D-9645-2543C7EA5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7862" y="2135129"/>
                <a:ext cx="10515600" cy="30195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400" dirty="0"/>
                  <a:t>Равновесие по Нэшу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ru-RU" sz="2400" dirty="0">
                    <a:solidFill>
                      <a:schemeClr val="tx1"/>
                    </a:solidFill>
                  </a:rPr>
                  <a:t>Ситуация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в игре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Г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называется равновесием по Нэшу, если для каждого игрока i и любой стратегии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∈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этого игрока выполняется неравенство: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,..,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,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,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,…,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)≥</m:t>
                      </m:r>
                      <m:sSub>
                        <m:sSubPr>
                          <m:ctrl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,..,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,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,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,…,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71B160F-C2A4-4E7D-9645-2543C7EA5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7862" y="2135129"/>
                <a:ext cx="10515600" cy="3019576"/>
              </a:xfrm>
              <a:blipFill>
                <a:blip r:embed="rId2"/>
                <a:stretch>
                  <a:fillRect l="-928" t="-202" r="-31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3E4D6DF-81E3-40ED-A186-C8152700EF94}"/>
              </a:ext>
            </a:extLst>
          </p:cNvPr>
          <p:cNvSpPr txBox="1"/>
          <p:nvPr/>
        </p:nvSpPr>
        <p:spPr>
          <a:xfrm>
            <a:off x="10490689" y="6290280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Слайд </a:t>
            </a:r>
            <a:fld id="{58686DB9-9C22-4877-98CC-04CEB3FA1C61}" type="slidenum">
              <a:rPr lang="en-US" smtClean="0"/>
              <a:t>9</a:t>
            </a:fld>
            <a:r>
              <a:rPr lang="en-US" dirty="0"/>
              <a:t> </a:t>
            </a:r>
            <a:r>
              <a:rPr lang="ru-RU" dirty="0"/>
              <a:t>из 14</a:t>
            </a:r>
          </a:p>
        </p:txBody>
      </p:sp>
    </p:spTree>
    <p:extLst>
      <p:ext uri="{BB962C8B-B14F-4D97-AF65-F5344CB8AC3E}">
        <p14:creationId xmlns:p14="http://schemas.microsoft.com/office/powerpoint/2010/main" val="17656078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998</Words>
  <Application>Microsoft Office PowerPoint</Application>
  <PresentationFormat>Широкоэкранный</PresentationFormat>
  <Paragraphs>122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Calibri Light (Заголовки)</vt:lpstr>
      <vt:lpstr>Cambria Math</vt:lpstr>
      <vt:lpstr>Тема Office</vt:lpstr>
      <vt:lpstr>Оптимизация цепей поставок древовидной структуры</vt:lpstr>
      <vt:lpstr>Презентация PowerPoint</vt:lpstr>
      <vt:lpstr>Актуальность</vt:lpstr>
      <vt:lpstr>Аналогичное ПО</vt:lpstr>
      <vt:lpstr>База для рассуждения</vt:lpstr>
      <vt:lpstr>База для рассуждения</vt:lpstr>
      <vt:lpstr>База для рассуждения</vt:lpstr>
      <vt:lpstr>Математическая постановка </vt:lpstr>
      <vt:lpstr>Выбор принципа оптимальности </vt:lpstr>
      <vt:lpstr>Презентация PowerPoint</vt:lpstr>
      <vt:lpstr>Презентация PowerPoint</vt:lpstr>
      <vt:lpstr>Демонстрация прототипа </vt:lpstr>
      <vt:lpstr>ТЕКУЩИЙ СПИСОК ИСПОЛЬЗОВАННЫХ ИСТОЧНИКОВ </vt:lpstr>
      <vt:lpstr>Спасибо за внимание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координации многоуровневых цепей поставок</dc:title>
  <dc:creator>Владислав Чепусов</dc:creator>
  <cp:lastModifiedBy>Владислав Чепусов</cp:lastModifiedBy>
  <cp:revision>128</cp:revision>
  <dcterms:created xsi:type="dcterms:W3CDTF">2021-11-24T17:45:46Z</dcterms:created>
  <dcterms:modified xsi:type="dcterms:W3CDTF">2022-10-30T17:52:48Z</dcterms:modified>
</cp:coreProperties>
</file>